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7"/>
  </p:notesMasterIdLst>
  <p:sldIdLst>
    <p:sldId id="256" r:id="rId2"/>
    <p:sldId id="477" r:id="rId3"/>
    <p:sldId id="478" r:id="rId4"/>
    <p:sldId id="448" r:id="rId5"/>
    <p:sldId id="479" r:id="rId6"/>
    <p:sldId id="449" r:id="rId7"/>
    <p:sldId id="450" r:id="rId8"/>
    <p:sldId id="451" r:id="rId9"/>
    <p:sldId id="495" r:id="rId10"/>
    <p:sldId id="452" r:id="rId11"/>
    <p:sldId id="453" r:id="rId12"/>
    <p:sldId id="454" r:id="rId13"/>
    <p:sldId id="455" r:id="rId14"/>
    <p:sldId id="493" r:id="rId15"/>
    <p:sldId id="494" r:id="rId16"/>
    <p:sldId id="456" r:id="rId17"/>
    <p:sldId id="457" r:id="rId18"/>
    <p:sldId id="458" r:id="rId19"/>
    <p:sldId id="459" r:id="rId20"/>
    <p:sldId id="460" r:id="rId21"/>
    <p:sldId id="483" r:id="rId22"/>
    <p:sldId id="461" r:id="rId23"/>
    <p:sldId id="489" r:id="rId24"/>
    <p:sldId id="462" r:id="rId25"/>
    <p:sldId id="463" r:id="rId26"/>
    <p:sldId id="488" r:id="rId27"/>
    <p:sldId id="490" r:id="rId28"/>
    <p:sldId id="464" r:id="rId29"/>
    <p:sldId id="480" r:id="rId30"/>
    <p:sldId id="481" r:id="rId31"/>
    <p:sldId id="482" r:id="rId32"/>
    <p:sldId id="491" r:id="rId33"/>
    <p:sldId id="492" r:id="rId34"/>
    <p:sldId id="465" r:id="rId35"/>
    <p:sldId id="447" r:id="rId3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7"/>
            <p14:sldId id="478"/>
            <p14:sldId id="448"/>
            <p14:sldId id="479"/>
            <p14:sldId id="449"/>
            <p14:sldId id="450"/>
            <p14:sldId id="451"/>
            <p14:sldId id="495"/>
            <p14:sldId id="452"/>
            <p14:sldId id="453"/>
            <p14:sldId id="454"/>
            <p14:sldId id="455"/>
            <p14:sldId id="493"/>
            <p14:sldId id="494"/>
            <p14:sldId id="456"/>
            <p14:sldId id="457"/>
            <p14:sldId id="458"/>
            <p14:sldId id="459"/>
            <p14:sldId id="460"/>
            <p14:sldId id="483"/>
            <p14:sldId id="461"/>
            <p14:sldId id="489"/>
            <p14:sldId id="462"/>
            <p14:sldId id="463"/>
            <p14:sldId id="488"/>
            <p14:sldId id="490"/>
            <p14:sldId id="464"/>
            <p14:sldId id="480"/>
            <p14:sldId id="481"/>
            <p14:sldId id="482"/>
            <p14:sldId id="491"/>
            <p14:sldId id="492"/>
            <p14:sldId id="465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222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10/29/2018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28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假设网络有</a:t>
            </a:r>
            <a:r>
              <a:rPr lang="en-US" altLang="zh-CN" dirty="0"/>
              <a:t>10,000</a:t>
            </a:r>
            <a:r>
              <a:rPr lang="zh-CN" altLang="en-US" dirty="0"/>
              <a:t>维参数，一个点在某一维上是局部最低点的概率为</a:t>
            </a:r>
            <a:r>
              <a:rPr lang="en-US" altLang="zh-CN" dirty="0"/>
              <a:t>p</a:t>
            </a:r>
            <a:r>
              <a:rPr lang="zh-CN" altLang="en-US" dirty="0"/>
              <a:t>，那</a:t>
            </a:r>
          </a:p>
          <a:p>
            <a:r>
              <a:rPr lang="zh-CN" altLang="en-US" dirty="0"/>
              <a:t>么在整个参数空间中，局部最优点的概率为</a:t>
            </a:r>
            <a:r>
              <a:rPr lang="en-US" altLang="zh-CN" dirty="0"/>
              <a:t>p 10,000 </a:t>
            </a:r>
            <a:r>
              <a:rPr lang="zh-CN" altLang="en-US" dirty="0"/>
              <a:t>，这种可能性非常小。也就</a:t>
            </a:r>
          </a:p>
          <a:p>
            <a:r>
              <a:rPr lang="zh-CN" altLang="en-US" dirty="0"/>
              <a:t>是说高维空间中，大部分梯度为</a:t>
            </a:r>
            <a:r>
              <a:rPr lang="en-US" altLang="zh-CN" dirty="0"/>
              <a:t>0</a:t>
            </a:r>
            <a:r>
              <a:rPr lang="zh-CN" altLang="en-US" dirty="0"/>
              <a:t>的点都是鞍点。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473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(a)</a:t>
            </a:r>
            <a:r>
              <a:rPr lang="zh-CN" altLang="en-US" dirty="0"/>
              <a:t>可以</a:t>
            </a:r>
          </a:p>
          <a:p>
            <a:r>
              <a:rPr lang="zh-CN" altLang="en-US" dirty="0"/>
              <a:t>看出，每次迭代选取的批量样本数越多，下降效果越明显，并且取现越平滑。当</a:t>
            </a:r>
          </a:p>
          <a:p>
            <a:r>
              <a:rPr lang="zh-CN" altLang="en-US" dirty="0"/>
              <a:t>每次选取一个样本时（相当于随机梯度下降），损失整体是下降趋势，但局部看</a:t>
            </a:r>
          </a:p>
          <a:p>
            <a:r>
              <a:rPr lang="zh-CN" altLang="en-US" dirty="0"/>
              <a:t>会来回震荡。从</a:t>
            </a:r>
            <a:r>
              <a:rPr lang="en-US" altLang="zh-CN" dirty="0"/>
              <a:t>(b)</a:t>
            </a:r>
            <a:r>
              <a:rPr lang="zh-CN" altLang="en-US" dirty="0"/>
              <a:t>可以看出，如果按整个数据集迭代的来看损失变化情况，则</a:t>
            </a:r>
          </a:p>
          <a:p>
            <a:r>
              <a:rPr lang="zh-CN" altLang="en-US" dirty="0"/>
              <a:t>小批量样本数越小，下降效果越明显。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38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above images one can see that The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 algorithms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very fast and quickly find the right direction in which parameter updates should occur. Whereas standard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SGD , NAG and momentum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techniques are very slow and could not find the right direction.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263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每次小批量样本的</a:t>
            </a:r>
            <a:r>
              <a:rPr lang="en-US" altLang="zh-CN" dirty="0"/>
              <a:t>µ B </a:t>
            </a:r>
            <a:r>
              <a:rPr lang="zh-CN" altLang="en-US" dirty="0"/>
              <a:t>和方差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是净输入</a:t>
            </a:r>
            <a:r>
              <a:rPr lang="en-US" altLang="zh-CN" dirty="0"/>
              <a:t>z</a:t>
            </a:r>
          </a:p>
          <a:p>
            <a:r>
              <a:rPr lang="en-US" altLang="zh-CN" dirty="0"/>
              <a:t>(l) </a:t>
            </a:r>
            <a:r>
              <a:rPr lang="zh-CN" altLang="en-US" dirty="0"/>
              <a:t>的函数，而</a:t>
            </a:r>
          </a:p>
          <a:p>
            <a:r>
              <a:rPr lang="zh-CN" altLang="en-US" dirty="0"/>
              <a:t>不是常量。因此在计算参数梯度时需要考虑</a:t>
            </a:r>
            <a:r>
              <a:rPr lang="en-US" altLang="zh-CN" dirty="0"/>
              <a:t>µ B </a:t>
            </a:r>
            <a:r>
              <a:rPr lang="zh-CN" altLang="en-US" dirty="0"/>
              <a:t>和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的影响。当训练完成时，用</a:t>
            </a:r>
          </a:p>
          <a:p>
            <a:r>
              <a:rPr lang="zh-CN" altLang="en-US" dirty="0"/>
              <a:t>整个数据集上的均值</a:t>
            </a:r>
            <a:r>
              <a:rPr lang="en-US" altLang="zh-CN" dirty="0"/>
              <a:t>µ</a:t>
            </a:r>
            <a:r>
              <a:rPr lang="zh-CN" altLang="en-US" dirty="0"/>
              <a:t>和方差</a:t>
            </a:r>
            <a:r>
              <a:rPr lang="en-US" altLang="zh-CN" dirty="0"/>
              <a:t>σ</a:t>
            </a:r>
            <a:r>
              <a:rPr lang="zh-CN" altLang="en-US" dirty="0"/>
              <a:t>来分别代替每次小批量样本的</a:t>
            </a:r>
            <a:r>
              <a:rPr lang="en-US" altLang="zh-CN" dirty="0"/>
              <a:t>µ B </a:t>
            </a:r>
            <a:r>
              <a:rPr lang="zh-CN" altLang="en-US" dirty="0"/>
              <a:t>和方差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。在</a:t>
            </a:r>
          </a:p>
          <a:p>
            <a:r>
              <a:rPr lang="zh-CN" altLang="en-US" dirty="0"/>
              <a:t>实践中，</a:t>
            </a:r>
            <a:r>
              <a:rPr lang="en-US" altLang="zh-CN" dirty="0"/>
              <a:t>µ B </a:t>
            </a:r>
            <a:r>
              <a:rPr lang="zh-CN" altLang="en-US" dirty="0"/>
              <a:t>和</a:t>
            </a:r>
            <a:r>
              <a:rPr lang="en-US" altLang="zh-CN" dirty="0"/>
              <a:t>σ 2</a:t>
            </a:r>
          </a:p>
          <a:p>
            <a:r>
              <a:rPr lang="en-US" altLang="zh-CN" dirty="0"/>
              <a:t>B </a:t>
            </a:r>
            <a:r>
              <a:rPr lang="zh-CN" altLang="en-US" dirty="0"/>
              <a:t>也可以用移动平均来计算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7190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912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owards-data-science/types-of-optimization-algorithms-used-in-neural-networks-and-ways-to-optimize-gradient-95ae5d39529f" TargetMode="External"/><Relationship Id="rId2" Type="http://schemas.openxmlformats.org/officeDocument/2006/relationships/hyperlink" Target="http://ruder.io/optimizing-gradient-descent/index.html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网络优化与正则化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</a:p>
        </p:txBody>
      </p:sp>
      <p:pic>
        <p:nvPicPr>
          <p:cNvPr id="1026" name="Picture 2" descr="https://cdn-images-1.medium.com/max/720/1*SjtKOauOXFVjWRR7iCtHi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14" y="2005532"/>
            <a:ext cx="4346576" cy="3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720/1*XVFmo9NxLnwDr3SxzKy-r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0" y="2085657"/>
            <a:ext cx="4139588" cy="320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796658" y="563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鞍点</a:t>
            </a:r>
          </a:p>
        </p:txBody>
      </p:sp>
    </p:spTree>
    <p:extLst>
      <p:ext uri="{BB962C8B-B14F-4D97-AF65-F5344CB8AC3E}">
        <p14:creationId xmlns:p14="http://schemas.microsoft.com/office/powerpoint/2010/main" val="31155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参数不能初始化为</a:t>
            </a:r>
            <a:r>
              <a:rPr lang="en-US" altLang="zh-CN" dirty="0"/>
              <a:t>0</a:t>
            </a:r>
            <a:r>
              <a:rPr lang="zh-CN" altLang="en-US" dirty="0"/>
              <a:t>！为什么？</a:t>
            </a:r>
            <a:endParaRPr lang="en-US" altLang="zh-CN" dirty="0"/>
          </a:p>
          <a:p>
            <a:pPr lvl="1"/>
            <a:r>
              <a:rPr lang="zh-CN" altLang="en-US" dirty="0"/>
              <a:t>对称权重问题！</a:t>
            </a:r>
            <a:endParaRPr lang="en-US" altLang="zh-CN" dirty="0"/>
          </a:p>
          <a:p>
            <a:r>
              <a:rPr lang="en-US" altLang="zh-CN" dirty="0"/>
              <a:t>Gaussian</a:t>
            </a:r>
            <a:r>
              <a:rPr lang="zh-CN" altLang="en-US" dirty="0"/>
              <a:t>初始化方法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初始化方法是最简单的初始化方法，参数从一个固定均值（比如</a:t>
            </a:r>
            <a:r>
              <a:rPr lang="en-US" altLang="zh-CN" dirty="0"/>
              <a:t>0</a:t>
            </a:r>
            <a:r>
              <a:rPr lang="zh-CN" altLang="en-US" dirty="0"/>
              <a:t>）和固定方差（比如</a:t>
            </a:r>
            <a:r>
              <a:rPr lang="en-US" altLang="zh-CN" dirty="0"/>
              <a:t>0.01</a:t>
            </a:r>
            <a:r>
              <a:rPr lang="zh-CN" altLang="en-US" dirty="0"/>
              <a:t>）的</a:t>
            </a:r>
            <a:r>
              <a:rPr lang="en-US" altLang="zh-CN" dirty="0"/>
              <a:t>Gaussian</a:t>
            </a:r>
            <a:r>
              <a:rPr lang="zh-CN" altLang="en-US" dirty="0"/>
              <a:t>分布进行随机初始化。</a:t>
            </a:r>
            <a:endParaRPr lang="en-US" altLang="zh-CN" dirty="0"/>
          </a:p>
          <a:p>
            <a:r>
              <a:rPr lang="en-US" altLang="zh-CN" dirty="0"/>
              <a:t>Xavier</a:t>
            </a:r>
            <a:r>
              <a:rPr lang="zh-CN" altLang="en-US" dirty="0"/>
              <a:t>初始化</a:t>
            </a:r>
            <a:endParaRPr lang="en-US" altLang="zh-CN" dirty="0"/>
          </a:p>
          <a:p>
            <a:pPr lvl="1"/>
            <a:r>
              <a:rPr lang="zh-CN" altLang="en-US" dirty="0"/>
              <a:t>参数可以在区间</a:t>
            </a:r>
            <a:r>
              <a:rPr lang="en-US" altLang="zh-CN" dirty="0"/>
              <a:t>[−</a:t>
            </a:r>
            <a:r>
              <a:rPr lang="en-US" altLang="zh-CN" dirty="0" err="1"/>
              <a:t>r,r</a:t>
            </a:r>
            <a:r>
              <a:rPr lang="en-US" altLang="zh-CN" dirty="0"/>
              <a:t>]</a:t>
            </a:r>
            <a:r>
              <a:rPr lang="zh-CN" altLang="en-US" dirty="0"/>
              <a:t>内采用均匀分布进行初始化。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051" y="5105400"/>
            <a:ext cx="2673459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7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数据归一化</a:t>
            </a:r>
            <a:endParaRPr lang="en-US" altLang="zh-CN" dirty="0"/>
          </a:p>
          <a:p>
            <a:pPr lvl="1"/>
            <a:r>
              <a:rPr lang="zh-CN" altLang="en-US" dirty="0"/>
              <a:t>标准归一化</a:t>
            </a:r>
            <a:endParaRPr lang="en-US" altLang="zh-CN" dirty="0"/>
          </a:p>
          <a:p>
            <a:pPr lvl="1"/>
            <a:r>
              <a:rPr lang="zh-CN" altLang="en-US" dirty="0"/>
              <a:t>缩放归一化 </a:t>
            </a:r>
            <a:endParaRPr lang="en-US" altLang="zh-CN" dirty="0"/>
          </a:p>
          <a:p>
            <a:pPr lvl="1"/>
            <a:r>
              <a:rPr lang="en-US" altLang="zh-CN" dirty="0"/>
              <a:t>PCA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80" y="3515024"/>
            <a:ext cx="7937839" cy="25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31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数据归一化对梯度的影响</a:t>
            </a: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3" y="2133600"/>
            <a:ext cx="7715572" cy="35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3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F5C273-CCC8-4095-BE5C-943C4AFC3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</a:p>
        </p:txBody>
      </p:sp>
    </p:spTree>
    <p:extLst>
      <p:ext uri="{BB962C8B-B14F-4D97-AF65-F5344CB8AC3E}">
        <p14:creationId xmlns:p14="http://schemas.microsoft.com/office/powerpoint/2010/main" val="814338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8E567-404B-4F15-A3C3-3B72AD84A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逐层归一化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CA0D97-9009-4D88-BE62-86B29ECAE8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内部协变量偏移（</a:t>
            </a:r>
            <a:r>
              <a:rPr lang="en-US" altLang="zh-CN" dirty="0"/>
              <a:t>Internal Covariate Shift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归一化方法</a:t>
            </a:r>
            <a:endParaRPr lang="en-US" altLang="zh-CN" dirty="0"/>
          </a:p>
          <a:p>
            <a:pPr lvl="1"/>
            <a:r>
              <a:rPr lang="zh-CN" altLang="en-US" dirty="0"/>
              <a:t>批量归一化（</a:t>
            </a:r>
            <a:r>
              <a:rPr lang="en-US" altLang="zh-CN" dirty="0"/>
              <a:t>Batch Normalization</a:t>
            </a:r>
            <a:r>
              <a:rPr lang="zh-CN" altLang="en-US" dirty="0"/>
              <a:t>，</a:t>
            </a:r>
            <a:r>
              <a:rPr lang="en-US" altLang="zh-CN" dirty="0"/>
              <a:t>BN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层归一化（</a:t>
            </a:r>
            <a:r>
              <a:rPr lang="en-US" altLang="zh-CN" dirty="0"/>
              <a:t>Layer Normalization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权重归一化（</a:t>
            </a:r>
            <a:r>
              <a:rPr lang="en-US" altLang="zh-CN" dirty="0"/>
              <a:t>Weight Normalization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局部响应归一化（</a:t>
            </a:r>
            <a:r>
              <a:rPr lang="en-US" altLang="zh-CN" dirty="0"/>
              <a:t>Local Response Normalization</a:t>
            </a:r>
            <a:r>
              <a:rPr lang="zh-CN" altLang="en-US" dirty="0"/>
              <a:t>，</a:t>
            </a:r>
            <a:r>
              <a:rPr lang="en-US" altLang="zh-CN" dirty="0"/>
              <a:t>LRN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8778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批量归一化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EFB9D8D-2CC4-43C0-AD77-313DD1C2AFE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给定一个包含</a:t>
            </a:r>
            <a:r>
              <a:rPr lang="en-US" altLang="zh-CN" dirty="0"/>
              <a:t>K </a:t>
            </a:r>
            <a:r>
              <a:rPr lang="zh-CN" altLang="en-US" dirty="0"/>
              <a:t>个样本的小批量样本集合，计算均值和方差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批量归一化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2A804A-7651-4046-8C55-B82AC8D2E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47800"/>
            <a:ext cx="5987299" cy="12083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DFF9C2-2EE3-4CF8-9B05-404D544E4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9517"/>
            <a:ext cx="3140611" cy="1224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4EC1AA-9F18-4B7C-9179-2D8CFCFA14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5351394"/>
            <a:ext cx="1948594" cy="88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59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层数</a:t>
            </a:r>
          </a:p>
          <a:p>
            <a:r>
              <a:rPr lang="zh-CN" altLang="en-US" dirty="0"/>
              <a:t>每层神经元个数</a:t>
            </a:r>
          </a:p>
          <a:p>
            <a:r>
              <a:rPr lang="zh-CN" altLang="en-US" dirty="0"/>
              <a:t>激活函数</a:t>
            </a:r>
          </a:p>
          <a:p>
            <a:r>
              <a:rPr lang="zh-CN" altLang="en-US" dirty="0"/>
              <a:t>学习率（以及动态调整算法）</a:t>
            </a:r>
          </a:p>
          <a:p>
            <a:r>
              <a:rPr lang="zh-CN" altLang="en-US" dirty="0"/>
              <a:t>正则化系数</a:t>
            </a:r>
          </a:p>
          <a:p>
            <a:r>
              <a:rPr lang="en-US" altLang="zh-CN" dirty="0"/>
              <a:t>mini-batch </a:t>
            </a:r>
            <a:r>
              <a:rPr lang="zh-CN" altLang="en-US" dirty="0"/>
              <a:t>大小</a:t>
            </a:r>
          </a:p>
        </p:txBody>
      </p:sp>
    </p:spTree>
    <p:extLst>
      <p:ext uri="{BB962C8B-B14F-4D97-AF65-F5344CB8AC3E}">
        <p14:creationId xmlns:p14="http://schemas.microsoft.com/office/powerpoint/2010/main" val="306231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网格搜索（</a:t>
            </a:r>
            <a:r>
              <a:rPr lang="en-US" altLang="zh-CN" dirty="0"/>
              <a:t>Grid Search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假设总共有</a:t>
            </a:r>
            <a:r>
              <a:rPr lang="en-US" altLang="zh-CN" dirty="0"/>
              <a:t>K </a:t>
            </a:r>
            <a:r>
              <a:rPr lang="zh-CN" altLang="en-US" dirty="0"/>
              <a:t>个超参数，第</a:t>
            </a:r>
            <a:r>
              <a:rPr lang="en-US" altLang="zh-CN" dirty="0"/>
              <a:t>k</a:t>
            </a:r>
            <a:r>
              <a:rPr lang="zh-CN" altLang="en-US" dirty="0"/>
              <a:t>个超参数的可以取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k</a:t>
            </a:r>
            <a:r>
              <a:rPr lang="en-US" altLang="zh-CN" dirty="0"/>
              <a:t> </a:t>
            </a:r>
            <a:r>
              <a:rPr lang="zh-CN" altLang="en-US" dirty="0"/>
              <a:t>个值。</a:t>
            </a:r>
            <a:endParaRPr lang="en-US" altLang="zh-CN" dirty="0"/>
          </a:p>
          <a:p>
            <a:pPr lvl="1"/>
            <a:r>
              <a:rPr lang="zh-CN" altLang="en-US" dirty="0"/>
              <a:t>如果参数是连续的，可以将参数离散化，选择几个“经验”值。比如学习率</a:t>
            </a:r>
            <a:r>
              <a:rPr lang="en-US" altLang="zh-CN" dirty="0"/>
              <a:t>α</a:t>
            </a:r>
            <a:r>
              <a:rPr lang="zh-CN" altLang="en-US" dirty="0"/>
              <a:t>，我们可以设置</a:t>
            </a:r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marL="205978" lvl="1" indent="0">
              <a:buNone/>
            </a:pPr>
            <a:r>
              <a:rPr lang="en-US" altLang="zh-CN" dirty="0"/>
              <a:t>			α ∈ {0.01,0.1,0.5,1.0}.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这些超参数可以有</a:t>
            </a:r>
            <a:r>
              <a:rPr lang="en-US" altLang="zh-CN" dirty="0"/>
              <a:t> m</a:t>
            </a:r>
            <a:r>
              <a:rPr lang="en-US" altLang="zh-CN" baseline="-25000" dirty="0"/>
              <a:t>1</a:t>
            </a:r>
            <a:r>
              <a:rPr lang="en-US" altLang="zh-CN" dirty="0"/>
              <a:t>×m</a:t>
            </a:r>
            <a:r>
              <a:rPr lang="en-US" altLang="zh-CN" baseline="-25000" dirty="0"/>
              <a:t>2</a:t>
            </a:r>
            <a:r>
              <a:rPr lang="en-US" altLang="zh-CN" dirty="0"/>
              <a:t> ×···×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K</a:t>
            </a:r>
            <a:r>
              <a:rPr lang="en-US" altLang="zh-CN" dirty="0"/>
              <a:t> </a:t>
            </a:r>
            <a:r>
              <a:rPr lang="zh-CN" altLang="en-US" dirty="0"/>
              <a:t>个取值组合。</a:t>
            </a:r>
          </a:p>
        </p:txBody>
      </p:sp>
    </p:spTree>
    <p:extLst>
      <p:ext uri="{BB962C8B-B14F-4D97-AF65-F5344CB8AC3E}">
        <p14:creationId xmlns:p14="http://schemas.microsoft.com/office/powerpoint/2010/main" val="245432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73144"/>
            <a:ext cx="8229600" cy="4829237"/>
          </a:xfrm>
        </p:spPr>
      </p:pic>
    </p:spTree>
    <p:extLst>
      <p:ext uri="{BB962C8B-B14F-4D97-AF65-F5344CB8AC3E}">
        <p14:creationId xmlns:p14="http://schemas.microsoft.com/office/powerpoint/2010/main" val="1390736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âchoose between two options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203325" y="2825750"/>
            <a:ext cx="6737350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机器学习的矛与盾</a:t>
            </a:r>
          </a:p>
        </p:txBody>
      </p:sp>
      <p:sp>
        <p:nvSpPr>
          <p:cNvPr id="5" name="矩形 4"/>
          <p:cNvSpPr/>
          <p:nvPr/>
        </p:nvSpPr>
        <p:spPr>
          <a:xfrm>
            <a:off x="4876799" y="1600201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正则化</a:t>
            </a:r>
          </a:p>
        </p:txBody>
      </p:sp>
      <p:sp>
        <p:nvSpPr>
          <p:cNvPr id="9" name="矩形 8"/>
          <p:cNvSpPr/>
          <p:nvPr/>
        </p:nvSpPr>
        <p:spPr>
          <a:xfrm>
            <a:off x="2514600" y="160020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优化</a:t>
            </a:r>
          </a:p>
        </p:txBody>
      </p:sp>
      <p:sp>
        <p:nvSpPr>
          <p:cNvPr id="6" name="矩形 5"/>
          <p:cNvSpPr/>
          <p:nvPr/>
        </p:nvSpPr>
        <p:spPr>
          <a:xfrm>
            <a:off x="4684439" y="213844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降低模型复杂度</a:t>
            </a:r>
            <a:endParaRPr lang="en-US" altLang="zh-CN" sz="2400" dirty="0"/>
          </a:p>
        </p:txBody>
      </p:sp>
      <p:sp>
        <p:nvSpPr>
          <p:cNvPr id="11" name="矩形 10"/>
          <p:cNvSpPr/>
          <p:nvPr/>
        </p:nvSpPr>
        <p:spPr>
          <a:xfrm>
            <a:off x="2301728" y="213844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经验风险最小</a:t>
            </a:r>
            <a:endParaRPr lang="en-US" altLang="zh-CN" sz="2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AD7A00F-D313-4E30-A111-6A8B7A4145FA}"/>
              </a:ext>
            </a:extLst>
          </p:cNvPr>
          <p:cNvCxnSpPr>
            <a:cxnSpLocks/>
          </p:cNvCxnSpPr>
          <p:nvPr/>
        </p:nvCxnSpPr>
        <p:spPr>
          <a:xfrm>
            <a:off x="457200" y="838200"/>
            <a:ext cx="20574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70A77DC-A12D-42B8-9569-33910D7C99E0}"/>
              </a:ext>
            </a:extLst>
          </p:cNvPr>
          <p:cNvSpPr/>
          <p:nvPr/>
        </p:nvSpPr>
        <p:spPr>
          <a:xfrm>
            <a:off x="457200" y="-18474"/>
            <a:ext cx="2314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16246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贝叶斯优化</a:t>
            </a:r>
            <a:endParaRPr lang="en-US" altLang="zh-CN" dirty="0"/>
          </a:p>
          <a:p>
            <a:r>
              <a:rPr lang="zh-CN" altLang="en-US" dirty="0"/>
              <a:t>动态资源分配</a:t>
            </a:r>
            <a:endParaRPr lang="en-US" altLang="zh-CN" dirty="0"/>
          </a:p>
          <a:p>
            <a:r>
              <a:rPr lang="zh-CN" altLang="en-US" dirty="0"/>
              <a:t>神经架构搜索</a:t>
            </a:r>
          </a:p>
        </p:txBody>
      </p:sp>
    </p:spTree>
    <p:extLst>
      <p:ext uri="{BB962C8B-B14F-4D97-AF65-F5344CB8AC3E}">
        <p14:creationId xmlns:p14="http://schemas.microsoft.com/office/powerpoint/2010/main" val="290068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4EE1D2-FAB6-4E12-B171-D2A020E83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网络正则化</a:t>
            </a:r>
          </a:p>
        </p:txBody>
      </p:sp>
    </p:spTree>
    <p:extLst>
      <p:ext uri="{BB962C8B-B14F-4D97-AF65-F5344CB8AC3E}">
        <p14:creationId xmlns:p14="http://schemas.microsoft.com/office/powerpoint/2010/main" val="3794655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如何提高神经网络的泛化能力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early stop</a:t>
                </a:r>
              </a:p>
              <a:p>
                <a:pPr lvl="1"/>
                <a:r>
                  <a:rPr lang="zh-CN" altLang="en-US" dirty="0"/>
                  <a:t>权重衰减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SGD</a:t>
                </a:r>
              </a:p>
              <a:p>
                <a:pPr lvl="1"/>
                <a:r>
                  <a:rPr lang="en-US" altLang="zh-CN" dirty="0"/>
                  <a:t>Dropout</a:t>
                </a:r>
              </a:p>
              <a:p>
                <a:pPr lvl="1"/>
                <a:r>
                  <a:rPr lang="zh-CN" altLang="en-US" dirty="0"/>
                  <a:t>数据增强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42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D039258-2904-4052-BFC7-7439F7313C7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D039258-2904-4052-BFC7-7439F7313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A466A3-0E5F-4888-9DA8-10D04BC38678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优化问题可以写为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为范数函数，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的取值通常为</a:t>
                </a:r>
                <a:r>
                  <a:rPr lang="en-US" altLang="zh-CN" dirty="0"/>
                  <a:t>{1,2}</a:t>
                </a:r>
                <a:r>
                  <a:rPr lang="zh-CN" altLang="en-US" dirty="0"/>
                  <a:t>代表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范数，</a:t>
                </a:r>
                <a:r>
                  <a:rPr lang="en-US" altLang="zh-CN" dirty="0"/>
                  <a:t>λ</a:t>
                </a:r>
                <a:r>
                  <a:rPr lang="zh-CN" altLang="en-US" dirty="0"/>
                  <a:t>为正则化系数。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6A466A3-0E5F-4888-9DA8-10D04BC38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B69C586-0F91-479B-B37A-00A9AD615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1200"/>
            <a:ext cx="4935071" cy="685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56213A6-A21F-4E91-9F6A-B7267D650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86200"/>
            <a:ext cx="6651345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隐藏层的不同神经元个数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438400"/>
            <a:ext cx="7937836" cy="2971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62400" y="472440"/>
            <a:ext cx="3828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http://playground.tensorflow.org/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87913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不同的正则化系数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590800"/>
            <a:ext cx="8001000" cy="30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4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提前停止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我们使用一个验证集（</a:t>
            </a:r>
            <a:r>
              <a:rPr lang="en-US" altLang="zh-CN" dirty="0"/>
              <a:t>Validation Dataset</a:t>
            </a:r>
            <a:r>
              <a:rPr lang="zh-CN" altLang="en-US" dirty="0"/>
              <a:t>）来测试每一次迭代的参数在验证集上是否最优。如果在验证集上的错误率不再下降，就停止迭代。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3052886"/>
            <a:ext cx="3906056" cy="31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0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69B1B8-897C-4CDB-A4A7-C73BE6B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权重衰减（</a:t>
            </a:r>
            <a:r>
              <a:rPr lang="en-US" altLang="zh-CN" dirty="0"/>
              <a:t>Weight Decay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F6E5C-ADE0-4FF6-9F55-B8ED54699CFF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在每次参数更新时，引入一个衰减系数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在标准的随机梯度下降中，权重衰减正则化和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正则化的效果相同。</a:t>
                </a:r>
                <a:endParaRPr lang="en-US" altLang="zh-CN" dirty="0"/>
              </a:p>
              <a:p>
                <a:r>
                  <a:rPr lang="zh-CN" altLang="en-US" dirty="0"/>
                  <a:t>在较为复杂的优化方法（比如</a:t>
                </a:r>
                <a:r>
                  <a:rPr lang="en-US" altLang="zh-CN" dirty="0"/>
                  <a:t>Adam</a:t>
                </a:r>
                <a:r>
                  <a:rPr lang="zh-CN" altLang="en-US" dirty="0"/>
                  <a:t>）中，权重衰减和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/>
                  <a:t>正则化并不等价。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6CF6E5C-ADE0-4FF6-9F55-B8ED54699C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A45793A-0A4B-424E-BE59-888B3A237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133600"/>
            <a:ext cx="2848027" cy="47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8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BBEE5A4-5164-4849-A42C-8D0B144DB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91551"/>
            <a:ext cx="4800600" cy="276644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丢弃法（</a:t>
            </a:r>
            <a:r>
              <a:rPr lang="en-US" altLang="zh-CN"/>
              <a:t>Dropout Method</a:t>
            </a:r>
            <a:r>
              <a:rPr lang="zh-CN" altLang="en-US"/>
              <a:t>）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8A476850-6644-4B69-BF1E-18897141CF7B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对于一个神经层</a:t>
                </a:r>
                <a14:m>
                  <m:oMath xmlns:m="http://schemas.openxmlformats.org/officeDocument/2006/math">
                    <m:r>
                      <a:rPr lang="en-US" altLang="zh-CN" dirty="0" smtClean="0"/>
                      <m:t>𝑦</m:t>
                    </m:r>
                    <m:r>
                      <a:rPr lang="en-US" altLang="zh-CN" dirty="0" smtClean="0"/>
                      <m:t> = </m:t>
                    </m:r>
                    <m:r>
                      <a:rPr lang="en-US" altLang="zh-CN" dirty="0" smtClean="0"/>
                      <m:t>𝑓</m:t>
                    </m:r>
                    <m:r>
                      <a:rPr lang="en-US" altLang="zh-CN" dirty="0" smtClean="0"/>
                      <m:t>(</m:t>
                    </m:r>
                    <m:r>
                      <a:rPr lang="en-US" altLang="zh-CN" dirty="0" err="1"/>
                      <m:t>𝑊𝑥</m:t>
                    </m:r>
                    <m:r>
                      <a:rPr lang="en-US" altLang="zh-CN" dirty="0" err="1"/>
                      <m:t>+</m:t>
                    </m:r>
                    <m:r>
                      <a:rPr lang="en-US" altLang="zh-CN" dirty="0" err="1"/>
                      <m:t>𝑏</m:t>
                    </m:r>
                    <m:r>
                      <a:rPr lang="en-US" altLang="zh-CN" dirty="0"/>
                      <m:t>)</m:t>
                    </m:r>
                  </m:oMath>
                </a14:m>
                <a:r>
                  <a:rPr lang="zh-CN" altLang="en-US" dirty="0"/>
                  <a:t>，引入一个丢弃函数</a:t>
                </a:r>
                <a14:m>
                  <m:oMath xmlns:m="http://schemas.openxmlformats.org/officeDocument/2006/math">
                    <m:r>
                      <a:rPr lang="en-US" altLang="zh-CN" dirty="0" smtClean="0"/>
                      <m:t>𝑑</m:t>
                    </m:r>
                    <m:r>
                      <a:rPr lang="en-US" altLang="zh-CN" dirty="0" smtClean="0"/>
                      <m:t>(·)</m:t>
                    </m:r>
                  </m:oMath>
                </a14:m>
                <a:r>
                  <a:rPr lang="zh-CN" altLang="en-US" dirty="0"/>
                  <a:t>使得</a:t>
                </a:r>
                <a14:m>
                  <m:oMath xmlns:m="http://schemas.openxmlformats.org/officeDocument/2006/math">
                    <m:r>
                      <a:rPr lang="en-US" altLang="zh-CN" dirty="0" smtClean="0"/>
                      <m:t>𝑦</m:t>
                    </m:r>
                    <m:r>
                      <a:rPr lang="en-US" altLang="zh-CN" dirty="0" smtClean="0"/>
                      <m:t> = </m:t>
                    </m:r>
                    <m:r>
                      <a:rPr lang="en-US" altLang="zh-CN" dirty="0" smtClean="0"/>
                      <m:t>𝑓</m:t>
                    </m:r>
                    <m:r>
                      <a:rPr lang="en-US" altLang="zh-CN" dirty="0" smtClean="0"/>
                      <m:t>(</m:t>
                    </m:r>
                    <m:r>
                      <a:rPr lang="en-US" altLang="zh-CN" dirty="0" smtClean="0"/>
                      <m:t>𝑊𝑑</m:t>
                    </m:r>
                    <m:r>
                      <a:rPr lang="en-US" altLang="zh-CN" dirty="0" smtClean="0"/>
                      <m:t>(</m:t>
                    </m:r>
                    <m:r>
                      <a:rPr lang="en-US" altLang="zh-CN" dirty="0" smtClean="0"/>
                      <m:t>𝑥</m:t>
                    </m:r>
                    <m:r>
                      <a:rPr lang="en-US" altLang="zh-CN" dirty="0" smtClean="0"/>
                      <m:t>)+</m:t>
                    </m:r>
                    <m:r>
                      <a:rPr lang="en-US" altLang="zh-CN" dirty="0" smtClean="0"/>
                      <m:t>𝑏</m:t>
                    </m:r>
                    <m:r>
                      <a:rPr lang="en-US" altLang="zh-CN" dirty="0" smtClean="0"/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是丢弃掩码（</a:t>
                </a:r>
                <a:r>
                  <a:rPr lang="en-US" altLang="zh-CN" dirty="0"/>
                  <a:t>dropout mask</a:t>
                </a:r>
                <a:r>
                  <a:rPr lang="zh-CN" altLang="en-US" dirty="0"/>
                  <a:t>），通过以概率为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的贝努力分布随机生成。</a:t>
                </a:r>
              </a:p>
            </p:txBody>
          </p:sp>
        </mc:Choice>
        <mc:Fallback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8A476850-6644-4B69-BF1E-18897141C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605" r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C5D5E347-55CC-432C-8E25-66DF79FA2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362200"/>
            <a:ext cx="2873904" cy="76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5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2885B-30F3-45E4-A630-F138DC0CA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r>
              <a:rPr lang="zh-CN" altLang="en-US" dirty="0"/>
              <a:t>意义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13A384-1BC7-4465-B29B-62E02FA738D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集成学习的解释</a:t>
            </a:r>
            <a:endParaRPr lang="en-US" altLang="zh-CN" dirty="0"/>
          </a:p>
          <a:p>
            <a:pPr lvl="1"/>
            <a:r>
              <a:rPr lang="zh-CN" altLang="en-US" dirty="0"/>
              <a:t>每做一次丢弃，相当于从原始的网络中采样得到一个子网络。如果一个神经网络有</a:t>
            </a:r>
            <a:r>
              <a:rPr lang="en-US" altLang="zh-CN" dirty="0"/>
              <a:t>n</a:t>
            </a:r>
            <a:r>
              <a:rPr lang="zh-CN" altLang="en-US" dirty="0"/>
              <a:t>个神经元，那么总共可以采样出</a:t>
            </a:r>
            <a:r>
              <a:rPr lang="en-US" altLang="zh-CN" dirty="0"/>
              <a:t>2</a:t>
            </a:r>
            <a:r>
              <a:rPr lang="en-US" altLang="zh-CN" baseline="30000" dirty="0"/>
              <a:t>n</a:t>
            </a:r>
            <a:r>
              <a:rPr lang="zh-CN" altLang="en-US" dirty="0"/>
              <a:t>个子网络。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贝叶斯学习的解释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其中</a:t>
            </a:r>
            <a:r>
              <a:rPr lang="en-US" altLang="zh-CN" dirty="0"/>
              <a:t>f(</a:t>
            </a:r>
            <a:r>
              <a:rPr lang="en-US" altLang="zh-CN" dirty="0" err="1"/>
              <a:t>x,θ</a:t>
            </a:r>
            <a:r>
              <a:rPr lang="en-US" altLang="zh-CN" baseline="-25000" dirty="0" err="1"/>
              <a:t>m</a:t>
            </a:r>
            <a:r>
              <a:rPr lang="en-US" altLang="zh-CN" dirty="0"/>
              <a:t>)</a:t>
            </a:r>
            <a:r>
              <a:rPr lang="zh-CN" altLang="en-US" dirty="0"/>
              <a:t>为第</a:t>
            </a:r>
            <a:r>
              <a:rPr lang="en-US" altLang="zh-CN" dirty="0"/>
              <a:t>m</a:t>
            </a:r>
            <a:r>
              <a:rPr lang="zh-CN" altLang="en-US" dirty="0"/>
              <a:t>次应用丢弃方法后的网络。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96CE3-5E9B-4C6E-B358-03CDAA1DC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962400"/>
            <a:ext cx="2525552" cy="13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7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35EF4-268A-4FAB-AA86-1CE73CBBC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网络优化</a:t>
            </a:r>
          </a:p>
        </p:txBody>
      </p:sp>
    </p:spTree>
    <p:extLst>
      <p:ext uri="{BB962C8B-B14F-4D97-AF65-F5344CB8AC3E}">
        <p14:creationId xmlns:p14="http://schemas.microsoft.com/office/powerpoint/2010/main" val="658661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BF421-54D7-448F-AC9A-13B1635F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循环神经网络上的丢弃法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CF4EE7-8423-4C61-AFA9-2AD83D5107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当在循环神经网络上应用丢弃法，不能直接对每个时刻的隐状态进行随机丢弃，这样会损害循环网络在时间维度上记忆能力。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09744F-04E5-4B9A-9A7B-5640C4023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81400"/>
            <a:ext cx="4332628" cy="175264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F160D6A-9C37-4AF7-BF7A-02CF2C70A5D2}"/>
              </a:ext>
            </a:extLst>
          </p:cNvPr>
          <p:cNvSpPr/>
          <p:nvPr/>
        </p:nvSpPr>
        <p:spPr>
          <a:xfrm>
            <a:off x="2166314" y="544687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虚线边表示进行随机丢弃，不同的颜色表示不同的丢弃掩码。</a:t>
            </a:r>
          </a:p>
        </p:txBody>
      </p:sp>
    </p:spTree>
    <p:extLst>
      <p:ext uri="{BB962C8B-B14F-4D97-AF65-F5344CB8AC3E}">
        <p14:creationId xmlns:p14="http://schemas.microsoft.com/office/powerpoint/2010/main" val="772198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28C81DC-C1E5-4C20-AD8E-2A20837E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变分</a:t>
            </a:r>
            <a:r>
              <a:rPr lang="en-US" altLang="zh-CN" dirty="0"/>
              <a:t>Dropout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619A8F08-E701-4389-BA77-06F59F2A2A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根据贝叶斯学习的解释，丢弃法是一种对参数</a:t>
            </a:r>
            <a:r>
              <a:rPr lang="en-US" altLang="zh-CN" dirty="0"/>
              <a:t>θ</a:t>
            </a:r>
            <a:r>
              <a:rPr lang="zh-CN" altLang="en-US" dirty="0"/>
              <a:t>的采样。</a:t>
            </a:r>
            <a:endParaRPr lang="en-US" altLang="zh-CN" dirty="0"/>
          </a:p>
          <a:p>
            <a:pPr lvl="1"/>
            <a:r>
              <a:rPr lang="zh-CN" altLang="en-US" dirty="0"/>
              <a:t>每次采样的参数需要在每个时刻保持不变。因此，在对循环神经网络上使用丢弃法时，需要对参数矩阵的每个元素进行随机丢弃，并在所有时刻都使用相同的丢弃掩码。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BC5AA1-D0C5-41D2-95AE-0B739ED5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92" y="4005035"/>
            <a:ext cx="4305413" cy="169277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BD0BAE0-0F6C-492A-BCF6-CFA3AD6EFF04}"/>
              </a:ext>
            </a:extLst>
          </p:cNvPr>
          <p:cNvSpPr/>
          <p:nvPr/>
        </p:nvSpPr>
        <p:spPr>
          <a:xfrm>
            <a:off x="2748423" y="5679727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相同颜色表示使用相同的丢弃掩码</a:t>
            </a:r>
          </a:p>
        </p:txBody>
      </p:sp>
    </p:spTree>
    <p:extLst>
      <p:ext uri="{BB962C8B-B14F-4D97-AF65-F5344CB8AC3E}">
        <p14:creationId xmlns:p14="http://schemas.microsoft.com/office/powerpoint/2010/main" val="226905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2D52D-143A-46B7-B22F-A0B155F1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数据增强（</a:t>
            </a:r>
            <a:r>
              <a:rPr lang="en-US" altLang="zh-CN" dirty="0"/>
              <a:t>Data Augmentation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CDCDFD-3887-4CD6-B798-8767E3E980B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图像数据的增强主要是通过算法对图像进行转变，引入噪声等方法来增加数据的多样性。</a:t>
            </a:r>
            <a:endParaRPr lang="en-US" altLang="zh-CN" dirty="0"/>
          </a:p>
          <a:p>
            <a:pPr lvl="1"/>
            <a:r>
              <a:rPr lang="zh-CN" altLang="en-US" dirty="0"/>
              <a:t>图像数据的增强方法：</a:t>
            </a:r>
          </a:p>
          <a:p>
            <a:pPr lvl="2"/>
            <a:r>
              <a:rPr lang="zh-CN" altLang="en-US" dirty="0"/>
              <a:t>旋转（</a:t>
            </a:r>
            <a:r>
              <a:rPr lang="en-US" altLang="zh-CN" dirty="0"/>
              <a:t>Rotation</a:t>
            </a:r>
            <a:r>
              <a:rPr lang="zh-CN" altLang="en-US" dirty="0"/>
              <a:t>）：将图像按顺时针或逆时针方向随机旋转一定角度；</a:t>
            </a:r>
          </a:p>
          <a:p>
            <a:pPr lvl="2"/>
            <a:r>
              <a:rPr lang="zh-CN" altLang="en-US" dirty="0"/>
              <a:t>翻转（</a:t>
            </a:r>
            <a:r>
              <a:rPr lang="en-US" altLang="zh-CN" dirty="0"/>
              <a:t>Flip</a:t>
            </a:r>
            <a:r>
              <a:rPr lang="zh-CN" altLang="en-US" dirty="0"/>
              <a:t>）：将图像沿水平或垂直方法随机翻转一定角度；</a:t>
            </a:r>
          </a:p>
          <a:p>
            <a:pPr lvl="2"/>
            <a:r>
              <a:rPr lang="zh-CN" altLang="en-US" dirty="0"/>
              <a:t>缩放（</a:t>
            </a:r>
            <a:r>
              <a:rPr lang="en-US" altLang="zh-CN" dirty="0"/>
              <a:t>Zoom In/Out</a:t>
            </a:r>
            <a:r>
              <a:rPr lang="zh-CN" altLang="en-US" dirty="0"/>
              <a:t>）：将图像放大或缩小一定比例；</a:t>
            </a:r>
          </a:p>
          <a:p>
            <a:pPr lvl="2"/>
            <a:r>
              <a:rPr lang="zh-CN" altLang="en-US" dirty="0"/>
              <a:t>平移（</a:t>
            </a:r>
            <a:r>
              <a:rPr lang="en-US" altLang="zh-CN" dirty="0"/>
              <a:t>Shift</a:t>
            </a:r>
            <a:r>
              <a:rPr lang="zh-CN" altLang="en-US" dirty="0"/>
              <a:t>）：将图像沿水平或垂直方法平移一定步长；</a:t>
            </a:r>
          </a:p>
          <a:p>
            <a:pPr lvl="2"/>
            <a:r>
              <a:rPr lang="zh-CN" altLang="en-US" dirty="0"/>
              <a:t>加噪声（</a:t>
            </a:r>
            <a:r>
              <a:rPr lang="en-US" altLang="zh-CN" dirty="0"/>
              <a:t>Noise</a:t>
            </a:r>
            <a:r>
              <a:rPr lang="zh-CN" altLang="en-US" dirty="0"/>
              <a:t>）：加入随机噪声。</a:t>
            </a:r>
          </a:p>
        </p:txBody>
      </p:sp>
    </p:spTree>
    <p:extLst>
      <p:ext uri="{BB962C8B-B14F-4D97-AF65-F5344CB8AC3E}">
        <p14:creationId xmlns:p14="http://schemas.microsoft.com/office/powerpoint/2010/main" val="4178258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81656-2F24-4C7D-86A6-A710F2EB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标签平滑（</a:t>
            </a:r>
            <a:r>
              <a:rPr lang="en-US" altLang="zh-CN" dirty="0"/>
              <a:t>Label Smoothing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955056-B1A3-4EB2-BBC2-C09D5690BA1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在输出标签中添加噪声来避免模型过拟合。</a:t>
            </a:r>
            <a:endParaRPr lang="en-US" altLang="zh-CN" dirty="0"/>
          </a:p>
          <a:p>
            <a:r>
              <a:rPr lang="zh-CN" altLang="en-US" dirty="0"/>
              <a:t>一个样本</a:t>
            </a:r>
            <a:r>
              <a:rPr lang="en-US" altLang="zh-CN" dirty="0"/>
              <a:t>x</a:t>
            </a:r>
            <a:r>
              <a:rPr lang="zh-CN" altLang="en-US" dirty="0"/>
              <a:t>的标签一般用</a:t>
            </a:r>
            <a:r>
              <a:rPr lang="en-US" altLang="zh-CN" dirty="0" err="1"/>
              <a:t>onehot</a:t>
            </a:r>
            <a:r>
              <a:rPr lang="zh-CN" altLang="en-US" dirty="0"/>
              <a:t>向量表示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引入一个噪声对标签进行平滑，即假设样本以</a:t>
            </a:r>
            <a:r>
              <a:rPr lang="en-US" altLang="zh-CN" dirty="0"/>
              <a:t>ϵ</a:t>
            </a:r>
            <a:r>
              <a:rPr lang="zh-CN" altLang="en-US" dirty="0"/>
              <a:t>的概率为其它类。平滑后的标签为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B6C442-F0FA-4ECB-8886-B5C6B5401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743200"/>
            <a:ext cx="2884790" cy="4191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7C50D5-5D49-462C-9111-4D856746C2A8}"/>
              </a:ext>
            </a:extLst>
          </p:cNvPr>
          <p:cNvSpPr/>
          <p:nvPr/>
        </p:nvSpPr>
        <p:spPr>
          <a:xfrm>
            <a:off x="5867400" y="2742565"/>
            <a:ext cx="2655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硬目标（Hard Targets）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3F2D0C-7970-4C86-A937-FA9E00FC7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31" y="4850368"/>
            <a:ext cx="505766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7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用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  <a:r>
              <a:rPr lang="zh-CN" altLang="en-US" dirty="0"/>
              <a:t>作为激活函数</a:t>
            </a:r>
          </a:p>
          <a:p>
            <a:pPr lvl="1"/>
            <a:r>
              <a:rPr lang="zh-CN" altLang="en-US" dirty="0"/>
              <a:t>分类时用交叉熵作为损失函数</a:t>
            </a:r>
          </a:p>
          <a:p>
            <a:pPr lvl="1"/>
            <a:r>
              <a:rPr lang="en-US" altLang="zh-CN" dirty="0" err="1"/>
              <a:t>SDG+mini-batch</a:t>
            </a:r>
            <a:endParaRPr lang="en-US" altLang="zh-CN" dirty="0"/>
          </a:p>
          <a:p>
            <a:pPr lvl="1"/>
            <a:r>
              <a:rPr lang="zh-CN" altLang="en-US" dirty="0"/>
              <a:t>每次迭代都重新随机排序</a:t>
            </a:r>
          </a:p>
          <a:p>
            <a:pPr lvl="1"/>
            <a:r>
              <a:rPr lang="zh-CN" altLang="en-US" dirty="0"/>
              <a:t>数据预处理（标准归一化）</a:t>
            </a:r>
          </a:p>
          <a:p>
            <a:pPr lvl="1"/>
            <a:r>
              <a:rPr lang="zh-CN" altLang="en-US" dirty="0"/>
              <a:t>动态学习率（越来越小）</a:t>
            </a:r>
          </a:p>
          <a:p>
            <a:pPr lvl="1"/>
            <a:r>
              <a:rPr lang="zh-CN" altLang="en-US" dirty="0"/>
              <a:t>用 </a:t>
            </a:r>
            <a:r>
              <a:rPr lang="en-US" altLang="zh-CN" dirty="0"/>
              <a:t>L1 </a:t>
            </a:r>
            <a:r>
              <a:rPr lang="zh-CN" altLang="en-US" dirty="0"/>
              <a:t>或 </a:t>
            </a:r>
            <a:r>
              <a:rPr lang="en-US" altLang="zh-CN" dirty="0"/>
              <a:t>L2 </a:t>
            </a:r>
            <a:r>
              <a:rPr lang="zh-CN" altLang="en-US" dirty="0"/>
              <a:t>正则化（跳过前几轮）</a:t>
            </a:r>
          </a:p>
          <a:p>
            <a:pPr lvl="1"/>
            <a:r>
              <a:rPr lang="en-US" altLang="zh-CN" dirty="0"/>
              <a:t>dropout</a:t>
            </a:r>
          </a:p>
          <a:p>
            <a:pPr lvl="1"/>
            <a:r>
              <a:rPr lang="zh-CN" altLang="en-US" dirty="0"/>
              <a:t>数据增强</a:t>
            </a:r>
          </a:p>
        </p:txBody>
      </p:sp>
    </p:spTree>
    <p:extLst>
      <p:ext uri="{BB962C8B-B14F-4D97-AF65-F5344CB8AC3E}">
        <p14:creationId xmlns:p14="http://schemas.microsoft.com/office/powerpoint/2010/main" val="2987511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网络优化的难点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结构差异大</a:t>
            </a:r>
            <a:endParaRPr lang="en-US" altLang="zh-CN" dirty="0"/>
          </a:p>
          <a:p>
            <a:pPr lvl="1"/>
            <a:r>
              <a:rPr lang="zh-CN" altLang="en-US" dirty="0"/>
              <a:t>没有通用的优化算法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非凸优化问题</a:t>
            </a:r>
            <a:endParaRPr lang="en-US" altLang="zh-CN" dirty="0"/>
          </a:p>
          <a:p>
            <a:pPr lvl="1"/>
            <a:r>
              <a:rPr lang="zh-CN" altLang="en-US" dirty="0"/>
              <a:t>参数初始化</a:t>
            </a:r>
            <a:endParaRPr lang="en-US" altLang="zh-CN" dirty="0"/>
          </a:p>
          <a:p>
            <a:pPr lvl="1"/>
            <a:r>
              <a:rPr lang="zh-CN" altLang="en-US" dirty="0"/>
              <a:t>逃离局部最优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447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DE773-58DD-40D1-A3AC-C44B5A55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高维空间的非凸优化问题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8554A-14FF-4402-8A12-251D18F31F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鞍点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平摊底部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FE68FD9C-F850-4669-A5EF-C0CBD57A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907520"/>
            <a:ext cx="3138893" cy="26508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923429-0AD0-41D3-B762-7DEF771E5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3010169" cy="25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6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优化算法：</a:t>
            </a:r>
            <a:r>
              <a:rPr lang="en-US" altLang="zh-CN" dirty="0" err="1"/>
              <a:t>MiniBatch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选取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个训练样本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err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zh-CN" altLang="en-US" b="0" dirty="0"/>
                  <a:t>，计算偏导数</a:t>
                </a:r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b="0" dirty="0"/>
                  <a:t>定义梯度</a:t>
                </a:r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更新参数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r>
                  <a:rPr lang="en-US" altLang="zh-CN" dirty="0"/>
                  <a:t>α &gt; 0</a:t>
                </a:r>
                <a:r>
                  <a:rPr lang="zh-CN" altLang="en-US" dirty="0"/>
                  <a:t>为学习率</a:t>
                </a:r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852" t="-741" b="-4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943600" y="3716001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几个关键因素：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小批量样本数量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梯度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学习率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381FD5-6A1D-4C78-8CC9-9B8DC5549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77" y="2090170"/>
            <a:ext cx="4851245" cy="9021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283C86-F00A-4AD5-8248-02B3E444B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88080"/>
            <a:ext cx="1570740" cy="5038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2E325D-4EDA-4321-9CC6-64F56FE95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24" y="5029200"/>
            <a:ext cx="1888275" cy="3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8" y="1524000"/>
            <a:ext cx="8683524" cy="35352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47800" y="53340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小批量梯度下降中，每次选取样本数量对损失下降的影响。</a:t>
            </a:r>
          </a:p>
        </p:txBody>
      </p:sp>
    </p:spTree>
    <p:extLst>
      <p:ext uri="{BB962C8B-B14F-4D97-AF65-F5344CB8AC3E}">
        <p14:creationId xmlns:p14="http://schemas.microsoft.com/office/powerpoint/2010/main" val="395372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如何改进？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学习率</a:t>
            </a:r>
            <a:endParaRPr lang="en-US" altLang="zh-CN" dirty="0"/>
          </a:p>
          <a:p>
            <a:pPr lvl="1"/>
            <a:r>
              <a:rPr lang="zh-CN" altLang="en-US" dirty="0"/>
              <a:t>学习率衰减</a:t>
            </a:r>
            <a:endParaRPr lang="en-US" altLang="zh-CN" dirty="0"/>
          </a:p>
          <a:p>
            <a:pPr lvl="1"/>
            <a:r>
              <a:rPr lang="en-US" altLang="zh-CN" dirty="0" err="1"/>
              <a:t>Adagrad</a:t>
            </a:r>
            <a:endParaRPr lang="en-US" altLang="zh-CN" dirty="0"/>
          </a:p>
          <a:p>
            <a:pPr lvl="1"/>
            <a:r>
              <a:rPr lang="en-US" altLang="zh-CN" dirty="0" err="1"/>
              <a:t>Adadelta</a:t>
            </a:r>
            <a:endParaRPr lang="en-US" altLang="zh-CN" dirty="0"/>
          </a:p>
          <a:p>
            <a:pPr lvl="1"/>
            <a:r>
              <a:rPr lang="en-US" altLang="zh-CN" dirty="0" err="1"/>
              <a:t>RMSprop</a:t>
            </a:r>
            <a:endParaRPr lang="en-US" altLang="zh-CN" dirty="0"/>
          </a:p>
          <a:p>
            <a:r>
              <a:rPr lang="zh-CN" altLang="en-US" dirty="0"/>
              <a:t>梯度</a:t>
            </a:r>
            <a:endParaRPr lang="en-US" altLang="zh-CN" dirty="0"/>
          </a:p>
          <a:p>
            <a:pPr lvl="1"/>
            <a:r>
              <a:rPr lang="en-US" altLang="zh-CN" dirty="0"/>
              <a:t>Momentum</a:t>
            </a:r>
          </a:p>
          <a:p>
            <a:pPr lvl="1"/>
            <a:r>
              <a:rPr lang="en-US" altLang="zh-CN" dirty="0" err="1"/>
              <a:t>Nesterov</a:t>
            </a:r>
            <a:r>
              <a:rPr lang="en-US" altLang="zh-CN" dirty="0"/>
              <a:t> accelerated gradient</a:t>
            </a:r>
          </a:p>
          <a:p>
            <a:pPr lvl="1"/>
            <a:r>
              <a:rPr lang="zh-CN" altLang="en-US" dirty="0"/>
              <a:t>梯度截断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7307CF-7D6C-436D-AA61-6BF31B2D220E}"/>
              </a:ext>
            </a:extLst>
          </p:cNvPr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zh-CN" altLang="en-US" dirty="0"/>
              <a:t>综合方法</a:t>
            </a:r>
            <a:endParaRPr lang="en-US" altLang="zh-CN" dirty="0"/>
          </a:p>
          <a:p>
            <a:pPr lvl="1"/>
            <a:r>
              <a:rPr lang="en-US" altLang="zh-CN" dirty="0"/>
              <a:t>Adam</a:t>
            </a:r>
            <a:r>
              <a:rPr lang="zh-CN" altLang="en-US" dirty="0"/>
              <a:t>≈动量法</a:t>
            </a:r>
            <a:r>
              <a:rPr lang="en-US" altLang="zh-CN" dirty="0"/>
              <a:t>+</a:t>
            </a:r>
            <a:r>
              <a:rPr lang="en-US" altLang="zh-CN" dirty="0" err="1"/>
              <a:t>RMSprop</a:t>
            </a:r>
            <a:endParaRPr lang="en-US" altLang="zh-CN" dirty="0"/>
          </a:p>
          <a:p>
            <a:pPr lvl="1"/>
            <a:r>
              <a:rPr lang="en-US" altLang="zh-CN" dirty="0" err="1"/>
              <a:t>Nadam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733800" y="223986"/>
            <a:ext cx="5029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Reference: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hlinkClick r:id="rId2"/>
              </a:rPr>
              <a:t>An overview of gradient descent optimization algorithms</a:t>
            </a:r>
            <a:endParaRPr lang="en-US" altLang="zh-CN" sz="1400" dirty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hlinkClick r:id="rId3"/>
              </a:rPr>
              <a:t>Optimizing the Gradient Descent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5638800" y="3417376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Adam is better choice!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BA224EF-C5B2-4171-AF70-E4320B8F414C}"/>
              </a:ext>
            </a:extLst>
          </p:cNvPr>
          <p:cNvCxnSpPr/>
          <p:nvPr/>
        </p:nvCxnSpPr>
        <p:spPr>
          <a:xfrm>
            <a:off x="4191000" y="1310208"/>
            <a:ext cx="0" cy="495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4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FCCBB-4607-47D6-9D59-0C417863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梯度截断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430A04-3945-4FAD-BFBC-12B815DDE9B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梯度截断是一种比较简单的启发式方法，把梯度的模限定在一个区间，当梯度的模小于或大于这个区间时就进行截断。</a:t>
            </a:r>
            <a:endParaRPr lang="en-US" altLang="zh-CN" dirty="0"/>
          </a:p>
          <a:p>
            <a:pPr lvl="1"/>
            <a:r>
              <a:rPr lang="zh-CN" altLang="en-US" dirty="0"/>
              <a:t>按值截断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按模截断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C7D1AC-4BF4-475E-ABE4-2ED233BBE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145964"/>
            <a:ext cx="2721475" cy="4354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7A8B76-0122-4F82-BB66-BC2F25634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016836"/>
            <a:ext cx="1300976" cy="533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229C13-B863-4D07-8755-B43032C4A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13" y="3063240"/>
            <a:ext cx="3054433" cy="25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36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17676</TotalTime>
  <Words>1387</Words>
  <Application>Microsoft Office PowerPoint</Application>
  <PresentationFormat>全屏显示(4:3)</PresentationFormat>
  <Paragraphs>214</Paragraphs>
  <Slides>35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网络优化与正则化</vt:lpstr>
      <vt:lpstr>机器学习的矛与盾</vt:lpstr>
      <vt:lpstr>网络优化</vt:lpstr>
      <vt:lpstr>网络优化的难点</vt:lpstr>
      <vt:lpstr>高维空间的非凸优化问题</vt:lpstr>
      <vt:lpstr>优化算法：MiniBatch</vt:lpstr>
      <vt:lpstr>随机梯度下降</vt:lpstr>
      <vt:lpstr>如何改进？</vt:lpstr>
      <vt:lpstr>梯度截断</vt:lpstr>
      <vt:lpstr>优化</vt:lpstr>
      <vt:lpstr>参数初始化</vt:lpstr>
      <vt:lpstr>数据预处理</vt:lpstr>
      <vt:lpstr> 数据归一化对梯度的影响</vt:lpstr>
      <vt:lpstr>逐层归一化</vt:lpstr>
      <vt:lpstr>逐层归一化</vt:lpstr>
      <vt:lpstr>批量归一化</vt:lpstr>
      <vt:lpstr>超参数优化</vt:lpstr>
      <vt:lpstr>超参数优化</vt:lpstr>
      <vt:lpstr>超参数优化</vt:lpstr>
      <vt:lpstr>超参数优化</vt:lpstr>
      <vt:lpstr>网络正则化</vt:lpstr>
      <vt:lpstr>正则化</vt:lpstr>
      <vt:lpstr>ℓ_1和ℓ_2正则化</vt:lpstr>
      <vt:lpstr>神经网络示例</vt:lpstr>
      <vt:lpstr>神经网络示例</vt:lpstr>
      <vt:lpstr>提前停止</vt:lpstr>
      <vt:lpstr>权重衰减（Weight Decay）</vt:lpstr>
      <vt:lpstr>丢弃法（Dropout Method）</vt:lpstr>
      <vt:lpstr>Dropout意义</vt:lpstr>
      <vt:lpstr>循环神经网络上的丢弃法</vt:lpstr>
      <vt:lpstr>变分Dropout</vt:lpstr>
      <vt:lpstr>数据增强（Data Augmentation）</vt:lpstr>
      <vt:lpstr>标签平滑（Label Smoothing）</vt:lpstr>
      <vt:lpstr>经验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1797</cp:revision>
  <dcterms:created xsi:type="dcterms:W3CDTF">2009-03-19T21:17:53Z</dcterms:created>
  <dcterms:modified xsi:type="dcterms:W3CDTF">2018-10-29T04:26:50Z</dcterms:modified>
</cp:coreProperties>
</file>